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9"/>
  </p:notesMasterIdLst>
  <p:sldIdLst>
    <p:sldId id="375" r:id="rId6"/>
    <p:sldId id="403" r:id="rId7"/>
    <p:sldId id="404" r:id="rId8"/>
    <p:sldId id="405" r:id="rId9"/>
    <p:sldId id="407" r:id="rId10"/>
    <p:sldId id="373" r:id="rId11"/>
    <p:sldId id="398" r:id="rId12"/>
    <p:sldId id="399" r:id="rId13"/>
    <p:sldId id="376" r:id="rId14"/>
    <p:sldId id="387" r:id="rId15"/>
    <p:sldId id="396" r:id="rId16"/>
    <p:sldId id="382" r:id="rId17"/>
    <p:sldId id="371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CC"/>
    <a:srgbClr val="CC6600"/>
    <a:srgbClr val="FF9933"/>
    <a:srgbClr val="FFCC66"/>
    <a:srgbClr val="FF794B"/>
    <a:srgbClr val="FF3300"/>
    <a:srgbClr val="FFB809"/>
    <a:srgbClr val="FAB609"/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Μεσαίο στυλ 1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1143" autoAdjust="0"/>
  </p:normalViewPr>
  <p:slideViewPr>
    <p:cSldViewPr>
      <p:cViewPr varScale="1">
        <p:scale>
          <a:sx n="80" d="100"/>
          <a:sy n="80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5491-9825-4587-AEB2-C3CDA8CF7C28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76137-2ED9-405B-A10A-FEC282D5C9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58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6137-2ED9-405B-A10A-FEC282D5C9A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36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E7E-C507-4C1A-BAA6-B2F13BACD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3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E7E-C507-4C1A-BAA6-B2F13BACD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88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E7E-C507-4C1A-BAA6-B2F13BACD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90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6137-2ED9-405B-A10A-FEC282D5C9A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4193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6137-2ED9-405B-A10A-FEC282D5C9A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4894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E7E-C507-4C1A-BAA6-B2F13BACD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70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A8E7E-C507-4C1A-BAA6-B2F13BACDF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7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6137-2ED9-405B-A10A-FEC282D5C9A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167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3C6E30-F952-4E52-ABFB-10CF8F615EB7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E467D-1CD4-4557-B3B8-65EB966274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1600200"/>
            <a:ext cx="7272808" cy="990600"/>
          </a:xfrm>
        </p:spPr>
        <p:txBody>
          <a:bodyPr/>
          <a:lstStyle/>
          <a:p>
            <a:pPr algn="ctr"/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Σωματική ανάπτυξη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://www.forgottendiseases.org/assets/Child_growt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 bwMode="auto">
          <a:xfrm>
            <a:off x="1979712" y="2996953"/>
            <a:ext cx="5499218" cy="337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2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7076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zh-CN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σημαίνει «επιθυμητό» βάρος;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790150"/>
              </p:ext>
            </p:extLst>
          </p:nvPr>
        </p:nvGraphicFramePr>
        <p:xfrm>
          <a:off x="467544" y="1628800"/>
          <a:ext cx="8298503" cy="49777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8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4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Ηλικία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έτη)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Τιμές ΔΜΣ που αντιστοιχούν σε ένα 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επιθυμητό σωματικό 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βάρος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Αγόρια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Κορίτσια</a:t>
                      </a:r>
                      <a:endParaRPr lang="en-GB" sz="1600" b="1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 – </a:t>
                      </a:r>
                      <a:r>
                        <a:rPr lang="el-GR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 – 21,7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 – 21,6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 – 22,1</a:t>
                      </a:r>
                      <a:endParaRPr lang="en-GB" sz="15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 </a:t>
                      </a: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l-GR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 – 22,6</a:t>
                      </a:r>
                      <a:endParaRPr lang="en-GB" sz="15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 – 22,3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 – 22,9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 – 22,6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 – 23,3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 – 22,9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 – 23,7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 – 23,3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 – 23,9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 – 23,6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17,7 – 24,2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 – 23,9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 – 24,4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17,8 – 24,2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 – 24,5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 – 24,5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 – 24,7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 – 24,7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 – 24,9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8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GB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02" marR="47502" marT="47502" marB="4750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 – 25,0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l-GR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 – 25,0</a:t>
                      </a:r>
                      <a:endParaRPr lang="en-GB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9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/>
          <p:cNvGrpSpPr/>
          <p:nvPr/>
        </p:nvGrpSpPr>
        <p:grpSpPr>
          <a:xfrm>
            <a:off x="6012160" y="2996952"/>
            <a:ext cx="2880320" cy="3240360"/>
            <a:chOff x="5580112" y="2924944"/>
            <a:chExt cx="2931841" cy="3296716"/>
          </a:xfrm>
        </p:grpSpPr>
        <p:pic>
          <p:nvPicPr>
            <p:cNvPr id="5124" name="Picture 4" descr="http://www.visualphotos.com/photo/2x4429396/rear_view_of_teenage_boy_and_girl_sitting_by_eiffel_tower_ZZ069037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2" b="2797"/>
            <a:stretch/>
          </p:blipFill>
          <p:spPr bwMode="auto">
            <a:xfrm>
              <a:off x="5580112" y="2924944"/>
              <a:ext cx="2931841" cy="3296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Ορθογώνιο 2"/>
            <p:cNvSpPr/>
            <p:nvPr/>
          </p:nvSpPr>
          <p:spPr>
            <a:xfrm>
              <a:off x="5580112" y="2924945"/>
              <a:ext cx="1016217" cy="2880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Σύσταση σώματος στην εφηβεία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395536" y="1772816"/>
            <a:ext cx="8280920" cy="478383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Διαφορές στη σύσταση του σώματος ανάμεσα στα 2 φύλα</a:t>
            </a:r>
          </a:p>
          <a:p>
            <a:pPr>
              <a:lnSpc>
                <a:spcPct val="200000"/>
              </a:lnSpc>
              <a:buClr>
                <a:schemeClr val="accent1"/>
              </a:buClr>
              <a:buFont typeface="Wingdings" panose="05000000000000000000" pitchFamily="2" charset="2"/>
              <a:buChar char="p"/>
            </a:pPr>
            <a:r>
              <a:rPr lang="el-GR" sz="2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Αγόρια</a:t>
            </a:r>
            <a:endParaRPr lang="el-G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Clr>
                <a:schemeClr val="bg1"/>
              </a:buClr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Αύξηση 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μυϊκής μάζας κυρίως στα 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άκρα</a:t>
            </a:r>
          </a:p>
          <a:p>
            <a:pPr>
              <a:lnSpc>
                <a:spcPct val="200000"/>
              </a:lnSpc>
              <a:buClr>
                <a:srgbClr val="FF6699"/>
              </a:buClr>
              <a:buFont typeface="Wingdings" panose="05000000000000000000" pitchFamily="2" charset="2"/>
              <a:buChar char="p"/>
            </a:pPr>
            <a:r>
              <a:rPr lang="el-GR" sz="2200" b="1" dirty="0" smtClean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Κορίτσια</a:t>
            </a:r>
            <a:endParaRPr lang="el-GR" sz="2200" dirty="0" smtClean="0">
              <a:solidFill>
                <a:srgbClr val="FF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Clr>
                <a:schemeClr val="bg1"/>
              </a:buClr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Αύξηση</a:t>
            </a:r>
            <a:r>
              <a:rPr lang="el-G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λίπους σώματος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Clr>
                <a:schemeClr val="bg1"/>
              </a:buClr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κυρίως στους μηρούς και τους γλουτούς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clipartbest.com/cliparts/di7/oex/di7oex7i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2" r="54486"/>
          <a:stretch/>
        </p:blipFill>
        <p:spPr bwMode="auto">
          <a:xfrm>
            <a:off x="7308304" y="1818180"/>
            <a:ext cx="1368152" cy="294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www.clipartbest.com/cliparts/di7/oex/di7oex7i9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93"/>
          <a:stretch/>
        </p:blipFill>
        <p:spPr bwMode="auto">
          <a:xfrm>
            <a:off x="670073" y="1772816"/>
            <a:ext cx="1813695" cy="294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</a:t>
            </a:r>
            <a:r>
              <a:rPr lang="el-GR" sz="40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σωματότυπός</a:t>
            </a:r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μου!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Επεξήγηση με γραμμή 1 (γραμμή έμφασης και περιγράμματος) 8"/>
          <p:cNvSpPr/>
          <p:nvPr/>
        </p:nvSpPr>
        <p:spPr>
          <a:xfrm>
            <a:off x="539552" y="4941168"/>
            <a:ext cx="8136904" cy="1369839"/>
          </a:xfrm>
          <a:prstGeom prst="accentBorderCallout1">
            <a:avLst>
              <a:gd name="adj1" fmla="val 29325"/>
              <a:gd name="adj2" fmla="val 16"/>
              <a:gd name="adj3" fmla="val 30691"/>
              <a:gd name="adj4" fmla="val 27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pPr algn="ctr">
              <a:lnSpc>
                <a:spcPct val="150000"/>
              </a:lnSpc>
            </a:pPr>
            <a:r>
              <a:rPr lang="el-G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Όλοι είμαστε μοναδικοί! Ο καθένας μας έχει διαφορετικό</a:t>
            </a:r>
            <a:r>
              <a:rPr lang="en-U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βάρος, ύψος, μέγεθος &amp; σχήμα σώματος!</a:t>
            </a:r>
            <a:endParaRPr lang="el-G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clipartbest.com/cliparts/RTd/Kog/RTdKogAT9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925657"/>
            <a:ext cx="4197896" cy="272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.bp.blogspot.com/-NZx7XZyg9cA/TVbKSKnqjLI/AAAAAAAABiA/7CLG_oV7q2I/s1600/tummy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94588"/>
            <a:ext cx="779670" cy="250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75798" cy="990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Μέγιστη ανάπτυξη… πώς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Θέση περιεχομένου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659" y="2509467"/>
            <a:ext cx="4338538" cy="3875761"/>
          </a:xfrm>
        </p:spPr>
      </p:pic>
      <p:sp>
        <p:nvSpPr>
          <p:cNvPr id="6" name="TextBox 5"/>
          <p:cNvSpPr txBox="1"/>
          <p:nvPr/>
        </p:nvSpPr>
        <p:spPr>
          <a:xfrm>
            <a:off x="2199371" y="5631259"/>
            <a:ext cx="264352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Γενετικό υπόβαθρο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1739" y="3976027"/>
            <a:ext cx="61566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9058" y="3507421"/>
            <a:ext cx="9096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2410" y="2656879"/>
            <a:ext cx="13807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Callout 2 (Border and Accent Bar) 17"/>
          <p:cNvSpPr/>
          <p:nvPr/>
        </p:nvSpPr>
        <p:spPr>
          <a:xfrm>
            <a:off x="6014494" y="2316229"/>
            <a:ext cx="1881920" cy="1222334"/>
          </a:xfrm>
          <a:prstGeom prst="accentBorderCallout2">
            <a:avLst>
              <a:gd name="adj1" fmla="val 45414"/>
              <a:gd name="adj2" fmla="val -8814"/>
              <a:gd name="adj3" fmla="val 45414"/>
              <a:gd name="adj4" fmla="val -19553"/>
              <a:gd name="adj5" fmla="val 76423"/>
              <a:gd name="adj6" fmla="val -28918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l-G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Μέγιστη οστική </a:t>
            </a:r>
            <a:r>
              <a:rPr lang="el-G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μάζα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004048" y="2650038"/>
            <a:ext cx="719076" cy="121101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1844824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Ισορροπημένη διατροφή &amp; άσκηση</a:t>
            </a:r>
            <a:endParaRPr lang="en-GB" sz="2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06445" y="5151315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 ισορροπημένη διατροφή &amp; καθιστική ζωή</a:t>
            </a:r>
            <a:endParaRPr lang="en-GB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01162" y="4475628"/>
            <a:ext cx="710866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842897" y="2387049"/>
            <a:ext cx="432048" cy="454496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520217" y="3622576"/>
            <a:ext cx="432048" cy="454496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http://thumbs.gograph.com/gg544822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953765"/>
            <a:ext cx="7429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Ευθεία γραμμή σύνδεσης 9"/>
          <p:cNvCxnSpPr/>
          <p:nvPr/>
        </p:nvCxnSpPr>
        <p:spPr>
          <a:xfrm flipV="1">
            <a:off x="2123728" y="2636912"/>
            <a:ext cx="2376264" cy="2888432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/>
          <p:cNvCxnSpPr/>
          <p:nvPr/>
        </p:nvCxnSpPr>
        <p:spPr>
          <a:xfrm flipV="1">
            <a:off x="2156027" y="3861048"/>
            <a:ext cx="3118918" cy="16775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 flipH="1">
            <a:off x="4465675" y="2650038"/>
            <a:ext cx="61038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H="1" flipV="1">
            <a:off x="5240671" y="3867888"/>
            <a:ext cx="558930" cy="1101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61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9600" dirty="0"/>
              <a:t>α</a:t>
            </a:r>
            <a:r>
              <a:rPr lang="el-GR" sz="9600" dirty="0" smtClean="0"/>
              <a:t>) για να εκτελέσει τις απαραίτητες φυσιολογικές λειτουργιές του</a:t>
            </a:r>
          </a:p>
          <a:p>
            <a:endParaRPr lang="el-GR" sz="9600" dirty="0" smtClean="0">
              <a:latin typeface="Bahnschrift Condensed" panose="020B0502040204020203" pitchFamily="34" charset="0"/>
            </a:endParaRPr>
          </a:p>
          <a:p>
            <a:endParaRPr lang="el-GR" sz="9600" dirty="0" smtClean="0"/>
          </a:p>
          <a:p>
            <a:r>
              <a:rPr lang="el-GR" sz="9600" dirty="0"/>
              <a:t>β</a:t>
            </a:r>
            <a:r>
              <a:rPr lang="el-GR" sz="9600" dirty="0" smtClean="0"/>
              <a:t>) για τη συντήρηση και την ανάπτυξη του</a:t>
            </a:r>
          </a:p>
          <a:p>
            <a:endParaRPr lang="el-GR" sz="9600" dirty="0"/>
          </a:p>
          <a:p>
            <a:r>
              <a:rPr lang="el-GR" sz="9600" dirty="0" smtClean="0"/>
              <a:t> </a:t>
            </a:r>
          </a:p>
          <a:p>
            <a:r>
              <a:rPr lang="el-GR" sz="9600" dirty="0"/>
              <a:t>γ</a:t>
            </a:r>
            <a:r>
              <a:rPr lang="el-GR" sz="9600" dirty="0" smtClean="0"/>
              <a:t>) για τις φυσικές δραστηριότητες του (π.χ. περπάτημα, διάβασμα, κολύμπι κ.α.)</a:t>
            </a:r>
            <a:endParaRPr lang="el-GR" sz="96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1371600" y="1412776"/>
            <a:ext cx="7436024" cy="1330424"/>
          </a:xfrm>
        </p:spPr>
        <p:txBody>
          <a:bodyPr>
            <a:normAutofit fontScale="90000"/>
          </a:bodyPr>
          <a:lstStyle/>
          <a:p>
            <a:pPr algn="just"/>
            <a:r>
              <a:rPr lang="el-GR" dirty="0" smtClean="0"/>
              <a:t>Ο οργανισμός έχει ανάγκη από ενέργεια 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5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ΜΟΝΑΔΕΣ ΜΕΤΡΗΣΗΣ ΤΗΣ ΕΝΕΡΓΕΙΑΣ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1KCAL = 4,2KJOULE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1KLOULE = 0,24KCAL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KCAL</a:t>
            </a:r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KJOULE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1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συνολικές καθημερινές ανάγκες σε ενέργεια κατά μέσο όρο είναι: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B0F0"/>
                </a:solidFill>
              </a:rPr>
              <a:t>Αγόρια</a:t>
            </a:r>
            <a:r>
              <a:rPr lang="el-GR" dirty="0" smtClean="0">
                <a:sym typeface="Wingdings" panose="05000000000000000000" pitchFamily="2" charset="2"/>
              </a:rPr>
              <a:t>2500-3000</a:t>
            </a:r>
            <a:r>
              <a:rPr lang="en-US" dirty="0" smtClean="0">
                <a:sym typeface="Wingdings" panose="05000000000000000000" pitchFamily="2" charset="2"/>
              </a:rPr>
              <a:t> kcal </a:t>
            </a:r>
            <a:r>
              <a:rPr lang="el-GR" dirty="0" smtClean="0">
                <a:sym typeface="Wingdings" panose="05000000000000000000" pitchFamily="2" charset="2"/>
              </a:rPr>
              <a:t>την ημέρα</a:t>
            </a:r>
          </a:p>
          <a:p>
            <a:endParaRPr lang="el-GR" dirty="0" smtClean="0">
              <a:sym typeface="Wingdings" panose="05000000000000000000" pitchFamily="2" charset="2"/>
            </a:endParaRPr>
          </a:p>
          <a:p>
            <a:r>
              <a:rPr lang="el-GR" dirty="0" smtClean="0">
                <a:solidFill>
                  <a:srgbClr val="FF99CC"/>
                </a:solidFill>
                <a:sym typeface="Wingdings" panose="05000000000000000000" pitchFamily="2" charset="2"/>
              </a:rPr>
              <a:t>Κορίτσια</a:t>
            </a:r>
            <a:r>
              <a:rPr lang="el-GR" dirty="0" smtClean="0">
                <a:sym typeface="Wingdings" panose="05000000000000000000" pitchFamily="2" charset="2"/>
              </a:rPr>
              <a:t>2000-2150 </a:t>
            </a:r>
            <a:r>
              <a:rPr lang="en-US" dirty="0" smtClean="0">
                <a:sym typeface="Wingdings" panose="05000000000000000000" pitchFamily="2" charset="2"/>
              </a:rPr>
              <a:t>kcal </a:t>
            </a:r>
            <a:r>
              <a:rPr lang="el-GR" dirty="0" smtClean="0">
                <a:sym typeface="Wingdings" panose="05000000000000000000" pitchFamily="2" charset="2"/>
              </a:rPr>
              <a:t>την ημέρα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/>
                </a:solidFill>
              </a:rPr>
              <a:t>Άντρες</a:t>
            </a:r>
            <a:r>
              <a:rPr lang="el-GR" dirty="0" smtClean="0">
                <a:sym typeface="Wingdings" panose="05000000000000000000" pitchFamily="2" charset="2"/>
              </a:rPr>
              <a:t>2700 -2900</a:t>
            </a:r>
            <a:r>
              <a:rPr lang="en-US" dirty="0" smtClean="0">
                <a:sym typeface="Wingdings" panose="05000000000000000000" pitchFamily="2" charset="2"/>
              </a:rPr>
              <a:t> kcal </a:t>
            </a:r>
            <a:r>
              <a:rPr lang="el-GR" dirty="0" smtClean="0">
                <a:sym typeface="Wingdings" panose="05000000000000000000" pitchFamily="2" charset="2"/>
              </a:rPr>
              <a:t>την ημέρα</a:t>
            </a:r>
          </a:p>
          <a:p>
            <a:endParaRPr lang="el-GR" dirty="0" smtClean="0">
              <a:sym typeface="Wingdings" panose="05000000000000000000" pitchFamily="2" charset="2"/>
            </a:endParaRPr>
          </a:p>
          <a:p>
            <a:r>
              <a:rPr lang="el-GR" dirty="0" smtClean="0">
                <a:solidFill>
                  <a:srgbClr val="FF99CC"/>
                </a:solidFill>
                <a:sym typeface="Wingdings" panose="05000000000000000000" pitchFamily="2" charset="2"/>
              </a:rPr>
              <a:t>Γυναίκες</a:t>
            </a:r>
            <a:r>
              <a:rPr lang="el-GR" dirty="0" smtClean="0">
                <a:sym typeface="Wingdings" panose="05000000000000000000" pitchFamily="2" charset="2"/>
              </a:rPr>
              <a:t>2000 -2150 </a:t>
            </a:r>
            <a:r>
              <a:rPr lang="en-US" dirty="0" smtClean="0">
                <a:sym typeface="Wingdings" panose="05000000000000000000" pitchFamily="2" charset="2"/>
              </a:rPr>
              <a:t>kcal </a:t>
            </a:r>
            <a:r>
              <a:rPr lang="el-GR" dirty="0" smtClean="0">
                <a:sym typeface="Wingdings" panose="05000000000000000000" pitchFamily="2" charset="2"/>
              </a:rPr>
              <a:t>την ημέρα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1"/>
          </p:nvPr>
        </p:nvSpPr>
        <p:spPr>
          <a:xfrm>
            <a:off x="609599" y="1628800"/>
            <a:ext cx="3770671" cy="809600"/>
          </a:xfrm>
        </p:spPr>
        <p:txBody>
          <a:bodyPr>
            <a:normAutofit fontScale="25000" lnSpcReduction="20000"/>
          </a:bodyPr>
          <a:lstStyle/>
          <a:p>
            <a:r>
              <a:rPr lang="el-GR" sz="11200" b="0" dirty="0"/>
              <a:t>Στα άτομα ηλικίας 11-18 ετών:</a:t>
            </a:r>
          </a:p>
          <a:p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quarter" idx="3"/>
          </p:nvPr>
        </p:nvSpPr>
        <p:spPr>
          <a:xfrm>
            <a:off x="4800600" y="1628800"/>
            <a:ext cx="3886200" cy="809600"/>
          </a:xfrm>
        </p:spPr>
        <p:txBody>
          <a:bodyPr/>
          <a:lstStyle/>
          <a:p>
            <a:r>
              <a:rPr lang="el-GR" sz="2800" b="0" dirty="0" smtClean="0"/>
              <a:t>Στους υγιείς ενήλικες :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75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Ισοζύγιο ενέργειας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030288" cy="3456384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Πρόσληψη Ενέργειας &gt; Δαπάνη Ενέργειας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solidFill>
                  <a:srgbClr val="FF0000"/>
                </a:solidFill>
                <a:sym typeface="Wingdings" panose="05000000000000000000" pitchFamily="2" charset="2"/>
              </a:rPr>
              <a:t>Παχαίνω</a:t>
            </a:r>
          </a:p>
          <a:p>
            <a:endParaRPr lang="el-GR" dirty="0" smtClean="0">
              <a:sym typeface="Wingdings" panose="05000000000000000000" pitchFamily="2" charset="2"/>
            </a:endParaRPr>
          </a:p>
          <a:p>
            <a:r>
              <a:rPr lang="el-GR" dirty="0" smtClean="0">
                <a:sym typeface="Wingdings" panose="05000000000000000000" pitchFamily="2" charset="2"/>
              </a:rPr>
              <a:t>Πρόσληψη Ενέργειας = Δαπάνη Ενέργειας </a:t>
            </a:r>
            <a:r>
              <a:rPr lang="el-GR" dirty="0" smtClean="0">
                <a:solidFill>
                  <a:srgbClr val="FF0000"/>
                </a:solidFill>
                <a:sym typeface="Wingdings" panose="05000000000000000000" pitchFamily="2" charset="2"/>
              </a:rPr>
              <a:t>Φυσιολογικό βάρος</a:t>
            </a:r>
          </a:p>
          <a:p>
            <a:endParaRPr lang="el-GR" dirty="0">
              <a:sym typeface="Wingdings" panose="05000000000000000000" pitchFamily="2" charset="2"/>
            </a:endParaRPr>
          </a:p>
          <a:p>
            <a:r>
              <a:rPr lang="el-GR" dirty="0" smtClean="0">
                <a:sym typeface="Wingdings" panose="05000000000000000000" pitchFamily="2" charset="2"/>
              </a:rPr>
              <a:t>Πρόσληψη Ενέργειας &lt; Δαπάνη Ενέργειας </a:t>
            </a:r>
            <a:r>
              <a:rPr lang="el-GR" dirty="0" smtClean="0">
                <a:solidFill>
                  <a:srgbClr val="FF0000"/>
                </a:solidFill>
                <a:sym typeface="Wingdings" panose="05000000000000000000" pitchFamily="2" charset="2"/>
              </a:rPr>
              <a:t>Αδυνατίζω</a:t>
            </a:r>
          </a:p>
          <a:p>
            <a:endParaRPr lang="el-GR" dirty="0"/>
          </a:p>
        </p:txBody>
      </p:sp>
      <p:pic>
        <p:nvPicPr>
          <p:cNvPr id="5" name="Εικόνα 4" descr="Waage Gerechtigkeit Gesetz · Kostenlose Vektorgrafik auf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75" y="2852936"/>
            <a:ext cx="1749362" cy="122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4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6588224" y="4581127"/>
            <a:ext cx="2108076" cy="1872209"/>
            <a:chOff x="6588224" y="4365103"/>
            <a:chExt cx="2108076" cy="1872209"/>
          </a:xfrm>
        </p:grpSpPr>
        <p:pic>
          <p:nvPicPr>
            <p:cNvPr id="4104" name="Picture 8" descr="http://sfari.org/images/images-2013-folder/images-news-2013/20130506newslongitudinal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485"/>
            <a:stretch/>
          </p:blipFill>
          <p:spPr bwMode="auto">
            <a:xfrm>
              <a:off x="6588224" y="4509120"/>
              <a:ext cx="2108076" cy="1728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Elbow Connector 7"/>
            <p:cNvCxnSpPr/>
            <p:nvPr/>
          </p:nvCxnSpPr>
          <p:spPr>
            <a:xfrm flipV="1">
              <a:off x="6588224" y="4869159"/>
              <a:ext cx="1315987" cy="432048"/>
            </a:xfrm>
            <a:prstGeom prst="bentConnector3">
              <a:avLst>
                <a:gd name="adj1" fmla="val 62383"/>
              </a:avLst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flipV="1">
              <a:off x="7425801" y="4365103"/>
              <a:ext cx="1111029" cy="504056"/>
            </a:xfrm>
            <a:prstGeom prst="bentConnector3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Εφηβεία… γιατί είναι σημαντική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395536" y="1772816"/>
            <a:ext cx="8300764" cy="468052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Bef>
                <a:spcPts val="12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anose="05000000000000000000" pitchFamily="2" charset="2"/>
              <a:buChar char="p"/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Η περίοδος με τον μεγαλύτερο ρυθμό ανάπτυξης μετά τη βρεφική ηλικία</a:t>
            </a:r>
          </a:p>
          <a:p>
            <a:pPr>
              <a:lnSpc>
                <a:spcPct val="200000"/>
              </a:lnSpc>
              <a:spcBef>
                <a:spcPts val="12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anose="05000000000000000000" pitchFamily="2" charset="2"/>
              <a:buChar char="p"/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Αύξηση βάρους, ύψους, μάζας και πυκνότητας οστών</a:t>
            </a:r>
          </a:p>
          <a:p>
            <a:pPr>
              <a:lnSpc>
                <a:spcPct val="200000"/>
              </a:lnSpc>
              <a:spcBef>
                <a:spcPts val="12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anose="05000000000000000000" pitchFamily="2" charset="2"/>
              <a:buChar char="p"/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Σημαντική περίοδος για την υιοθέτηση ισορροπημένων συνηθειών τρόπου ζωής</a:t>
            </a:r>
          </a:p>
          <a:p>
            <a:pPr marL="0" indent="0">
              <a:lnSpc>
                <a:spcPct val="200000"/>
              </a:lnSpc>
              <a:spcBef>
                <a:spcPts val="12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None/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Διατροφή &amp; σωματική δραστηριότητα</a:t>
            </a:r>
          </a:p>
        </p:txBody>
      </p:sp>
      <p:sp>
        <p:nvSpPr>
          <p:cNvPr id="4" name="Δεξιό βέλος 3"/>
          <p:cNvSpPr/>
          <p:nvPr/>
        </p:nvSpPr>
        <p:spPr>
          <a:xfrm>
            <a:off x="467544" y="5877273"/>
            <a:ext cx="720080" cy="360039"/>
          </a:xfrm>
          <a:prstGeom prst="rightArrow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henutritiondr.com/files/FamilyHealth-GrowthGrap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94815"/>
            <a:ext cx="5395688" cy="456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Αύξηση βάρους στην εφηβεία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5368" y="1759282"/>
            <a:ext cx="7079712" cy="4762138"/>
            <a:chOff x="329566" y="1556792"/>
            <a:chExt cx="7079712" cy="4762138"/>
          </a:xfrm>
        </p:grpSpPr>
        <p:grpSp>
          <p:nvGrpSpPr>
            <p:cNvPr id="16" name="Group 15"/>
            <p:cNvGrpSpPr/>
            <p:nvPr/>
          </p:nvGrpSpPr>
          <p:grpSpPr>
            <a:xfrm>
              <a:off x="329566" y="1556792"/>
              <a:ext cx="7079712" cy="4762138"/>
              <a:chOff x="238272" y="1700808"/>
              <a:chExt cx="7079712" cy="4762138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28440" y="1700808"/>
                <a:ext cx="5539704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Ρυθμός αύξησης βάρους (κιλά ανά έτος)</a:t>
                </a:r>
                <a:endPara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-956644" y="3584700"/>
                <a:ext cx="3159273" cy="76944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200000"/>
                  </a:lnSpc>
                </a:pPr>
                <a:r>
                  <a:rPr lang="el-GR" sz="19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Αύξηση βάρους (κιλά)</a:t>
                </a:r>
              </a:p>
              <a:p>
                <a:pPr algn="ctr"/>
                <a:endParaRPr lang="en-GB" sz="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22992" y="5901254"/>
                <a:ext cx="4695158" cy="56169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l-GR" sz="105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l-GR" sz="19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Ηλικία (έτη)</a:t>
                </a:r>
                <a:endParaRPr lang="en-GB" sz="1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052062" y="4439121"/>
                <a:ext cx="1265922" cy="11079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l-GR" sz="1900" b="1" dirty="0" smtClean="0">
                    <a:solidFill>
                      <a:srgbClr val="FF66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Κορίτσια</a:t>
                </a:r>
              </a:p>
              <a:p>
                <a:endParaRPr lang="el-GR" sz="700" b="1" dirty="0" smtClean="0">
                  <a:solidFill>
                    <a:srgbClr val="FF66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l-GR" sz="1900" b="1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Αγόρια</a:t>
                </a:r>
                <a:endParaRPr lang="en-GB" sz="1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5219865" y="5283744"/>
                <a:ext cx="792088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5219865" y="4738064"/>
                <a:ext cx="79208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1083619" y="5602774"/>
              <a:ext cx="394081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0      2   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l-GR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4      6      8     10    12    14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16    18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 rot="16200000">
            <a:off x="-674284" y="3845898"/>
            <a:ext cx="350751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0        2         4        6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8 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10 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13411" y="3543488"/>
            <a:ext cx="109453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GB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Line Callout 2 (Border and Accent Bar) 27"/>
          <p:cNvSpPr/>
          <p:nvPr/>
        </p:nvSpPr>
        <p:spPr>
          <a:xfrm>
            <a:off x="5432824" y="2439803"/>
            <a:ext cx="3338801" cy="1727635"/>
          </a:xfrm>
          <a:prstGeom prst="accentBorderCallout2">
            <a:avLst>
              <a:gd name="adj1" fmla="val 41556"/>
              <a:gd name="adj2" fmla="val -4881"/>
              <a:gd name="adj3" fmla="val 41738"/>
              <a:gd name="adj4" fmla="val -28971"/>
              <a:gd name="adj5" fmla="val 41776"/>
              <a:gd name="adj6" fmla="val -2798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l-GR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Μέγιστος ρυθμός </a:t>
            </a:r>
          </a:p>
          <a:p>
            <a:pPr algn="ctr">
              <a:lnSpc>
                <a:spcPct val="150000"/>
              </a:lnSpc>
            </a:pPr>
            <a:r>
              <a:rPr lang="el-GR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Κορίτσια: 12 έτη, 7 κιλά/έτος</a:t>
            </a:r>
          </a:p>
          <a:p>
            <a:pPr algn="ctr">
              <a:lnSpc>
                <a:spcPct val="150000"/>
              </a:lnSpc>
            </a:pPr>
            <a:r>
              <a:rPr lang="el-GR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Αγόρια: 14 έτη, 10 κιλά/έτος</a:t>
            </a:r>
            <a:endParaRPr lang="en-GB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4" descr="https://www.vapremier.com/assets/WMG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71" y="4850480"/>
            <a:ext cx="1504006" cy="151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Oval 31"/>
          <p:cNvSpPr/>
          <p:nvPr/>
        </p:nvSpPr>
        <p:spPr>
          <a:xfrm>
            <a:off x="3851920" y="2647760"/>
            <a:ext cx="360040" cy="36004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3469756" y="3519500"/>
            <a:ext cx="360040" cy="360040"/>
          </a:xfrm>
          <a:prstGeom prst="ellipse">
            <a:avLst/>
          </a:prstGeom>
          <a:noFill/>
          <a:ln w="381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Αύξηση ύψους στην εφηβεία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447" y="1739816"/>
            <a:ext cx="61926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Ρυθμός αύξησης ύψους (εκατοστά ανά έτος)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32037" y="2060848"/>
            <a:ext cx="6051577" cy="4536504"/>
            <a:chOff x="332037" y="2060848"/>
            <a:chExt cx="6051577" cy="4536504"/>
          </a:xfrm>
        </p:grpSpPr>
        <p:grpSp>
          <p:nvGrpSpPr>
            <p:cNvPr id="30" name="Group 29"/>
            <p:cNvGrpSpPr/>
            <p:nvPr/>
          </p:nvGrpSpPr>
          <p:grpSpPr>
            <a:xfrm>
              <a:off x="332037" y="2139926"/>
              <a:ext cx="6051577" cy="4457426"/>
              <a:chOff x="332037" y="2037141"/>
              <a:chExt cx="6051577" cy="4457426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332037" y="2209958"/>
                <a:ext cx="6051577" cy="4284609"/>
                <a:chOff x="332037" y="2373138"/>
                <a:chExt cx="6051577" cy="4284609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332037" y="2373138"/>
                  <a:ext cx="6051577" cy="4284609"/>
                  <a:chOff x="194021" y="2458770"/>
                  <a:chExt cx="6051577" cy="4284609"/>
                </a:xfrm>
              </p:grpSpPr>
              <p:pic>
                <p:nvPicPr>
                  <p:cNvPr id="2050" name="Picture 2" descr="http://www.coachr.org/growth6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39819" b="7444"/>
                  <a:stretch/>
                </p:blipFill>
                <p:spPr bwMode="auto">
                  <a:xfrm>
                    <a:off x="473544" y="2495540"/>
                    <a:ext cx="5112567" cy="424783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991356" y="6148307"/>
                    <a:ext cx="3803124" cy="49244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l-GR" sz="700" b="1" dirty="0" smtClean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  <a:p>
                    <a:pPr algn="ctr"/>
                    <a:r>
                      <a:rPr lang="el-GR" sz="1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Ηλικία (έτη)</a:t>
                    </a:r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 rot="16200000">
                    <a:off x="-1223472" y="3876264"/>
                    <a:ext cx="3421366" cy="58637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200000"/>
                      </a:lnSpc>
                    </a:pPr>
                    <a:r>
                      <a:rPr lang="el-GR" sz="1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Αύξηση ύψους (εκατοστά)</a:t>
                    </a:r>
                    <a:endParaRPr lang="en-GB" sz="1900" b="1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" name="Rectangle 2"/>
                  <p:cNvSpPr/>
                  <p:nvPr/>
                </p:nvSpPr>
                <p:spPr>
                  <a:xfrm>
                    <a:off x="4794480" y="2458770"/>
                    <a:ext cx="1451118" cy="350853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1085622" y="5789040"/>
                  <a:ext cx="4062441" cy="307777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0      2      4      6      8    10     12   14    16    18</a:t>
                  </a:r>
                  <a:endParaRPr lang="en-GB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2025686" y="2420888"/>
                <a:ext cx="1377075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endParaRPr lang="en-GB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5262011" y="4694367"/>
                <a:ext cx="801952" cy="524834"/>
                <a:chOff x="5083914" y="4488227"/>
                <a:chExt cx="801952" cy="524834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5091806" y="5013060"/>
                  <a:ext cx="79406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083914" y="4488227"/>
                  <a:ext cx="79208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 rot="16200000">
                <a:off x="-708737" y="3677612"/>
                <a:ext cx="358871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l-GR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0        2       4         6         8        10      12</a:t>
                </a:r>
                <a:endParaRPr lang="en-GB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494889" y="2060848"/>
              <a:ext cx="1094537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endParaRPr lang="en-GB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19185" y="2279921"/>
              <a:ext cx="1094537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endParaRPr lang="en-GB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119158" y="4497595"/>
            <a:ext cx="126160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900" b="1" dirty="0" smtClean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Κορίτσια</a:t>
            </a:r>
          </a:p>
          <a:p>
            <a:endParaRPr lang="el-GR" sz="700" b="1" dirty="0" smtClean="0">
              <a:solidFill>
                <a:srgbClr val="FF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9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Αγόρια</a:t>
            </a:r>
            <a:endParaRPr lang="en-GB" sz="1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4" descr="https://www.vapremier.com/assets/WMG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71" y="4850480"/>
            <a:ext cx="1504006" cy="151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traight Connector 42"/>
          <p:cNvCxnSpPr/>
          <p:nvPr/>
        </p:nvCxnSpPr>
        <p:spPr>
          <a:xfrm>
            <a:off x="1331640" y="2348880"/>
            <a:ext cx="34904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331640" y="2924944"/>
            <a:ext cx="3476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331640" y="3429000"/>
            <a:ext cx="34836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1640" y="4005064"/>
            <a:ext cx="3476819" cy="18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31640" y="4509120"/>
            <a:ext cx="34768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331640" y="5028420"/>
            <a:ext cx="3483237" cy="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1691680" y="2348880"/>
            <a:ext cx="28794" cy="3191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123728" y="2348880"/>
            <a:ext cx="0" cy="31910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2465537" y="2348248"/>
            <a:ext cx="18232" cy="319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2835402" y="2348248"/>
            <a:ext cx="42488" cy="319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251145" y="2348248"/>
            <a:ext cx="24711" cy="319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3649111" y="2348248"/>
            <a:ext cx="20867" cy="319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3998871" y="2348248"/>
            <a:ext cx="31147" cy="319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4391980" y="2348248"/>
            <a:ext cx="36004" cy="3191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4808459" y="2348249"/>
            <a:ext cx="0" cy="32265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Line Callout 2 (Border and Accent Bar) 88"/>
          <p:cNvSpPr/>
          <p:nvPr/>
        </p:nvSpPr>
        <p:spPr>
          <a:xfrm>
            <a:off x="5432824" y="2439803"/>
            <a:ext cx="3338801" cy="1727635"/>
          </a:xfrm>
          <a:prstGeom prst="accentBorderCallout2">
            <a:avLst>
              <a:gd name="adj1" fmla="val 41556"/>
              <a:gd name="adj2" fmla="val -4881"/>
              <a:gd name="adj3" fmla="val 41738"/>
              <a:gd name="adj4" fmla="val -28971"/>
              <a:gd name="adj5" fmla="val 41776"/>
              <a:gd name="adj6" fmla="val -2798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l-GR" sz="1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Μέγιστος ρυθμός </a:t>
            </a:r>
          </a:p>
          <a:p>
            <a:pPr algn="ctr">
              <a:lnSpc>
                <a:spcPct val="150000"/>
              </a:lnSpc>
            </a:pPr>
            <a:r>
              <a:rPr lang="el-GR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Κορίτσια: 12 έτη, 8.5 εκ/έτος</a:t>
            </a:r>
          </a:p>
          <a:p>
            <a:pPr algn="ctr">
              <a:lnSpc>
                <a:spcPct val="150000"/>
              </a:lnSpc>
            </a:pPr>
            <a:r>
              <a:rPr lang="el-GR" sz="1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Αγόρια: 14 έτη, 9.5 εκ/έτος</a:t>
            </a:r>
            <a:endParaRPr lang="en-GB" sz="1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839740" y="2868706"/>
            <a:ext cx="360040" cy="36004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3471073" y="3174645"/>
            <a:ext cx="360040" cy="360040"/>
          </a:xfrm>
          <a:prstGeom prst="ellipse">
            <a:avLst/>
          </a:prstGeom>
          <a:noFill/>
          <a:ln w="381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.bp.blogspot.com/-tcfjVYSswyo/T1gDhupgJ_I/AAAAAAAAAEU/mnDymRHcZJA/s1600/Scale_Clip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792" y="1995489"/>
            <a:ext cx="2546584" cy="254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70760" cy="9906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l-GR" altLang="zh-CN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 σημαίνει «επιθυμητό» βάρος;</a:t>
            </a:r>
            <a:endParaRPr lang="en-US" altLang="zh-CN" sz="4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95288" y="1628775"/>
            <a:ext cx="7488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endParaRPr lang="en-US" sz="200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395536" y="1700808"/>
            <a:ext cx="8280920" cy="478383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2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p"/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Το σωματικό βάρος που:</a:t>
            </a:r>
          </a:p>
          <a:p>
            <a:pPr lvl="1">
              <a:lnSpc>
                <a:spcPct val="220000"/>
              </a:lnSpc>
              <a:spcBef>
                <a:spcPts val="300"/>
              </a:spcBef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Συνοδεύει μια υγιή ανάπτυξη</a:t>
            </a:r>
          </a:p>
          <a:p>
            <a:pPr lvl="1">
              <a:lnSpc>
                <a:spcPct val="220000"/>
              </a:lnSpc>
              <a:spcBef>
                <a:spcPts val="300"/>
              </a:spcBef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Δεν προκαλεί προβλήματα υγείας</a:t>
            </a:r>
          </a:p>
          <a:p>
            <a:pPr lvl="1">
              <a:lnSpc>
                <a:spcPct val="220000"/>
              </a:lnSpc>
              <a:spcBef>
                <a:spcPts val="300"/>
              </a:spcBef>
            </a:pPr>
            <a:r>
              <a:rPr lang="el-G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Μπορεί να διατηρηθεί χωρίς πολύ κόπο</a:t>
            </a:r>
            <a:endParaRPr lang="el-G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Επεξήγηση με γραμμή 1 (γραμμή έμφασης και περιγράμματος) 8"/>
          <p:cNvSpPr/>
          <p:nvPr/>
        </p:nvSpPr>
        <p:spPr>
          <a:xfrm>
            <a:off x="467544" y="5157192"/>
            <a:ext cx="8208912" cy="1296144"/>
          </a:xfrm>
          <a:prstGeom prst="accentBorderCallout1">
            <a:avLst>
              <a:gd name="adj1" fmla="val 24698"/>
              <a:gd name="adj2" fmla="val -100"/>
              <a:gd name="adj3" fmla="val 32673"/>
              <a:gd name="adj4" fmla="val -206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Πώς αξιολογείται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l-G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Δείκτης Μάζας Σώματος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Βάρος (κιλά)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Ύψος 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l-G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(μέτρα</a:t>
            </a:r>
            <a:r>
              <a:rPr lang="el-G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abf066e41d96ff4f7be389f8d9c6ae859ccdd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518a6007-efe9-46c2-964d-6674bd2b8f52">M2UKCR3KVD4F-2-130</_dlc_DocId>
    <_dlc_DocIdUrl xmlns="518a6007-efe9-46c2-964d-6674bd2b8f52">
      <Url>http://eyzin.minedu.gov.gr/_layouts/15/DocIdRedir.aspx?ID=M2UKCR3KVD4F-2-130</Url>
      <Description>M2UKCR3KVD4F-2-130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31F244BA10194698A9348E251357B9" ma:contentTypeVersion="1" ma:contentTypeDescription="Create a new document." ma:contentTypeScope="" ma:versionID="de4c72e96d68e01254644517b6b1a869">
  <xsd:schema xmlns:xsd="http://www.w3.org/2001/XMLSchema" xmlns:xs="http://www.w3.org/2001/XMLSchema" xmlns:p="http://schemas.microsoft.com/office/2006/metadata/properties" xmlns:ns1="http://schemas.microsoft.com/sharepoint/v3" xmlns:ns2="518a6007-efe9-46c2-964d-6674bd2b8f52" targetNamespace="http://schemas.microsoft.com/office/2006/metadata/properties" ma:root="true" ma:fieldsID="53592dedebb54236641af3d3856e5050" ns1:_="" ns2:_="">
    <xsd:import namespace="http://schemas.microsoft.com/sharepoint/v3"/>
    <xsd:import namespace="518a6007-efe9-46c2-964d-6674bd2b8f5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a6007-efe9-46c2-964d-6674bd2b8f5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B6DFE9-D39C-4FD0-B4EF-47C49D3BF1D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E04BE9E-3D2E-4214-AB3A-9C7CF5389E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C1E627-E752-4626-8D19-5111DA434437}">
  <ds:schemaRefs>
    <ds:schemaRef ds:uri="518a6007-efe9-46c2-964d-6674bd2b8f52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966638B4-6C4D-4209-891D-15D400B20E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8a6007-efe9-46c2-964d-6674bd2b8f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7111</TotalTime>
  <Words>526</Words>
  <Application>Microsoft Office PowerPoint</Application>
  <PresentationFormat>Προβολή στην οθόνη (4:3)</PresentationFormat>
  <Paragraphs>139</Paragraphs>
  <Slides>13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Arial</vt:lpstr>
      <vt:lpstr>Bahnschrift Condensed</vt:lpstr>
      <vt:lpstr>Calibri</vt:lpstr>
      <vt:lpstr>黑体</vt:lpstr>
      <vt:lpstr>Wingdings</vt:lpstr>
      <vt:lpstr>Wingdings 2</vt:lpstr>
      <vt:lpstr>Διάμεσος</vt:lpstr>
      <vt:lpstr>Σωματική ανάπτυξη</vt:lpstr>
      <vt:lpstr>Ο οργανισμός έχει ανάγκη από ενέργεια :</vt:lpstr>
      <vt:lpstr>ΜΟΝΑΔΕΣ ΜΕΤΡΗΣΗΣ ΤΗΣ ΕΝΕΡΓΕΙΑΣ</vt:lpstr>
      <vt:lpstr>Οι συνολικές καθημερινές ανάγκες σε ενέργεια κατά μέσο όρο είναι:</vt:lpstr>
      <vt:lpstr>Ισοζύγιο ενέργειας</vt:lpstr>
      <vt:lpstr>Εφηβεία… γιατί είναι σημαντική;</vt:lpstr>
      <vt:lpstr>Αύξηση βάρους στην εφηβεία</vt:lpstr>
      <vt:lpstr>Αύξηση ύψους στην εφηβεία</vt:lpstr>
      <vt:lpstr>Τι σημαίνει «επιθυμητό» βάρος;</vt:lpstr>
      <vt:lpstr>Τι σημαίνει «επιθυμητό» βάρος;</vt:lpstr>
      <vt:lpstr>Σύσταση σώματος στην εφηβεία</vt:lpstr>
      <vt:lpstr>Ο σωματότυπός μου!</vt:lpstr>
      <vt:lpstr>Μέγιστη ανάπτυξη… πώς;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ΕΥΖΗΝ έφηβοι</dc:title>
  <dc:creator>Michalis Georgoulis</dc:creator>
  <cp:lastModifiedBy>ΑΝΤΩΝΗΣ ΜΑΡΙΑ</cp:lastModifiedBy>
  <cp:revision>528</cp:revision>
  <dcterms:created xsi:type="dcterms:W3CDTF">2014-01-24T12:20:27Z</dcterms:created>
  <dcterms:modified xsi:type="dcterms:W3CDTF">2020-03-24T18:46:59Z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2bccbdba-7ae6-4dca-968c-13c494865ace</vt:lpwstr>
  </property>
  <property fmtid="{D5CDD505-2E9C-101B-9397-08002B2CF9AE}" pid="3" name="ContentTypeId">
    <vt:lpwstr>0x0101007E31F244BA10194698A9348E251357B9</vt:lpwstr>
  </property>
</Properties>
</file>